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16" r:id="rId2"/>
    <p:sldId id="317" r:id="rId3"/>
    <p:sldId id="318" r:id="rId4"/>
    <p:sldId id="315" r:id="rId5"/>
    <p:sldId id="31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1C064-BDAB-4FBC-9FDA-139712945BD2}" type="datetimeFigureOut">
              <a:rPr lang="en-GB" smtClean="0"/>
              <a:t>26/10/2020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9BDC7D-9273-437E-B57C-D6F7120AEA8C}" type="slidenum">
              <a:rPr lang="en-GB" smtClean="0"/>
              <a:t>‹#›</a:t>
            </a:fld>
            <a:endParaRPr lang="en-GB"/>
          </a:p>
        </p:txBody>
      </p:sp>
    </p:spTree>
    <p:extLst>
      <p:ext uri="{BB962C8B-B14F-4D97-AF65-F5344CB8AC3E}">
        <p14:creationId xmlns:p14="http://schemas.microsoft.com/office/powerpoint/2010/main" val="222414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C093C9-709C-5C4C-A0CB-5276121C655F}" type="datetime1">
              <a:rPr lang="en-GB" smtClean="0"/>
              <a:t>26/10/2020</a:t>
            </a:fld>
            <a:endParaRPr lang="en-US"/>
          </a:p>
        </p:txBody>
      </p:sp>
      <p:sp>
        <p:nvSpPr>
          <p:cNvPr id="5" name="Footer Placeholder 4"/>
          <p:cNvSpPr>
            <a:spLocks noGrp="1"/>
          </p:cNvSpPr>
          <p:nvPr>
            <p:ph type="ftr" sz="quarter" idx="11"/>
          </p:nvPr>
        </p:nvSpPr>
        <p:spPr/>
        <p:txBody>
          <a:bodyPr/>
          <a:lstStyle/>
          <a:p>
            <a:r>
              <a:rPr lang="en-US"/>
              <a:t>Version 4 DRAFT</a:t>
            </a:r>
          </a:p>
        </p:txBody>
      </p:sp>
      <p:sp>
        <p:nvSpPr>
          <p:cNvPr id="6" name="Slide Number Placeholder 5"/>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1395656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56B8E2D-CDBA-0A44-9603-528C9BDAA818}" type="datetime1">
              <a:rPr lang="en-GB" smtClean="0"/>
              <a:t>26/10/2020</a:t>
            </a:fld>
            <a:endParaRPr lang="en-US"/>
          </a:p>
        </p:txBody>
      </p:sp>
      <p:sp>
        <p:nvSpPr>
          <p:cNvPr id="5" name="Footer Placeholder 4"/>
          <p:cNvSpPr>
            <a:spLocks noGrp="1"/>
          </p:cNvSpPr>
          <p:nvPr>
            <p:ph type="ftr" sz="quarter" idx="11"/>
          </p:nvPr>
        </p:nvSpPr>
        <p:spPr/>
        <p:txBody>
          <a:bodyPr/>
          <a:lstStyle/>
          <a:p>
            <a:r>
              <a:rPr lang="en-US"/>
              <a:t>Version 4 DRAFT</a:t>
            </a:r>
          </a:p>
        </p:txBody>
      </p:sp>
      <p:sp>
        <p:nvSpPr>
          <p:cNvPr id="6" name="Slide Number Placeholder 5"/>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3825650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89088FE-8F43-BE4B-AC57-36873B080989}" type="datetime1">
              <a:rPr lang="en-GB" smtClean="0"/>
              <a:t>26/10/2020</a:t>
            </a:fld>
            <a:endParaRPr lang="en-US"/>
          </a:p>
        </p:txBody>
      </p:sp>
      <p:sp>
        <p:nvSpPr>
          <p:cNvPr id="5" name="Footer Placeholder 4"/>
          <p:cNvSpPr>
            <a:spLocks noGrp="1"/>
          </p:cNvSpPr>
          <p:nvPr>
            <p:ph type="ftr" sz="quarter" idx="11"/>
          </p:nvPr>
        </p:nvSpPr>
        <p:spPr/>
        <p:txBody>
          <a:bodyPr/>
          <a:lstStyle/>
          <a:p>
            <a:r>
              <a:rPr lang="en-US"/>
              <a:t>Version 4 DRAFT</a:t>
            </a:r>
          </a:p>
        </p:txBody>
      </p:sp>
      <p:sp>
        <p:nvSpPr>
          <p:cNvPr id="6" name="Slide Number Placeholder 5"/>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398653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B1AB692-DE04-C24B-ADCA-3F483FB1A88D}" type="datetime1">
              <a:rPr lang="en-GB" smtClean="0"/>
              <a:t>26/10/2020</a:t>
            </a:fld>
            <a:endParaRPr lang="en-US"/>
          </a:p>
        </p:txBody>
      </p:sp>
      <p:sp>
        <p:nvSpPr>
          <p:cNvPr id="5" name="Footer Placeholder 4"/>
          <p:cNvSpPr>
            <a:spLocks noGrp="1"/>
          </p:cNvSpPr>
          <p:nvPr>
            <p:ph type="ftr" sz="quarter" idx="11"/>
          </p:nvPr>
        </p:nvSpPr>
        <p:spPr/>
        <p:txBody>
          <a:bodyPr/>
          <a:lstStyle/>
          <a:p>
            <a:r>
              <a:rPr lang="en-US"/>
              <a:t>Version 4 DRAFT</a:t>
            </a:r>
          </a:p>
        </p:txBody>
      </p:sp>
      <p:sp>
        <p:nvSpPr>
          <p:cNvPr id="6" name="Slide Number Placeholder 5"/>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3892316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A7CBBAE-797D-C24E-920C-90084EE812D5}" type="datetime1">
              <a:rPr lang="en-GB" smtClean="0"/>
              <a:t>26/10/2020</a:t>
            </a:fld>
            <a:endParaRPr lang="en-US"/>
          </a:p>
        </p:txBody>
      </p:sp>
      <p:sp>
        <p:nvSpPr>
          <p:cNvPr id="5" name="Footer Placeholder 4"/>
          <p:cNvSpPr>
            <a:spLocks noGrp="1"/>
          </p:cNvSpPr>
          <p:nvPr>
            <p:ph type="ftr" sz="quarter" idx="11"/>
          </p:nvPr>
        </p:nvSpPr>
        <p:spPr/>
        <p:txBody>
          <a:bodyPr/>
          <a:lstStyle/>
          <a:p>
            <a:r>
              <a:rPr lang="en-US"/>
              <a:t>Version 4 DRAFT</a:t>
            </a:r>
          </a:p>
        </p:txBody>
      </p:sp>
      <p:sp>
        <p:nvSpPr>
          <p:cNvPr id="6" name="Slide Number Placeholder 5"/>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172791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9F333BA4-C59B-0045-95CA-B6B30B452999}" type="datetime1">
              <a:rPr lang="en-GB" smtClean="0"/>
              <a:t>26/10/2020</a:t>
            </a:fld>
            <a:endParaRPr lang="en-US"/>
          </a:p>
        </p:txBody>
      </p:sp>
      <p:sp>
        <p:nvSpPr>
          <p:cNvPr id="6" name="Footer Placeholder 5"/>
          <p:cNvSpPr>
            <a:spLocks noGrp="1"/>
          </p:cNvSpPr>
          <p:nvPr>
            <p:ph type="ftr" sz="quarter" idx="11"/>
          </p:nvPr>
        </p:nvSpPr>
        <p:spPr/>
        <p:txBody>
          <a:bodyPr/>
          <a:lstStyle/>
          <a:p>
            <a:r>
              <a:rPr lang="en-US"/>
              <a:t>Version 4 DRAFT</a:t>
            </a:r>
          </a:p>
        </p:txBody>
      </p:sp>
      <p:sp>
        <p:nvSpPr>
          <p:cNvPr id="7" name="Slide Number Placeholder 6"/>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231207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9DC01966-7970-9C4A-B503-A0DBD3D5CB48}" type="datetime1">
              <a:rPr lang="en-GB" smtClean="0"/>
              <a:t>26/10/2020</a:t>
            </a:fld>
            <a:endParaRPr lang="en-US"/>
          </a:p>
        </p:txBody>
      </p:sp>
      <p:sp>
        <p:nvSpPr>
          <p:cNvPr id="8" name="Footer Placeholder 7"/>
          <p:cNvSpPr>
            <a:spLocks noGrp="1"/>
          </p:cNvSpPr>
          <p:nvPr>
            <p:ph type="ftr" sz="quarter" idx="11"/>
          </p:nvPr>
        </p:nvSpPr>
        <p:spPr/>
        <p:txBody>
          <a:bodyPr/>
          <a:lstStyle/>
          <a:p>
            <a:r>
              <a:rPr lang="en-US"/>
              <a:t>Version 4 DRAFT</a:t>
            </a:r>
          </a:p>
        </p:txBody>
      </p:sp>
      <p:sp>
        <p:nvSpPr>
          <p:cNvPr id="9" name="Slide Number Placeholder 8"/>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320812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D1BCB98-19CE-A440-AD91-965DEC3361FD}" type="datetime1">
              <a:rPr lang="en-GB" smtClean="0"/>
              <a:t>26/10/2020</a:t>
            </a:fld>
            <a:endParaRPr lang="en-US"/>
          </a:p>
        </p:txBody>
      </p:sp>
      <p:sp>
        <p:nvSpPr>
          <p:cNvPr id="4" name="Footer Placeholder 3"/>
          <p:cNvSpPr>
            <a:spLocks noGrp="1"/>
          </p:cNvSpPr>
          <p:nvPr>
            <p:ph type="ftr" sz="quarter" idx="11"/>
          </p:nvPr>
        </p:nvSpPr>
        <p:spPr/>
        <p:txBody>
          <a:bodyPr/>
          <a:lstStyle/>
          <a:p>
            <a:r>
              <a:rPr lang="en-US"/>
              <a:t>Version 4 DRAFT</a:t>
            </a:r>
          </a:p>
        </p:txBody>
      </p:sp>
      <p:sp>
        <p:nvSpPr>
          <p:cNvPr id="5" name="Slide Number Placeholder 4"/>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2247669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E4A29-1259-704A-9114-9BB1699D6EDC}" type="datetime1">
              <a:rPr lang="en-GB" smtClean="0"/>
              <a:t>26/10/2020</a:t>
            </a:fld>
            <a:endParaRPr lang="en-US"/>
          </a:p>
        </p:txBody>
      </p:sp>
      <p:sp>
        <p:nvSpPr>
          <p:cNvPr id="3" name="Footer Placeholder 2"/>
          <p:cNvSpPr>
            <a:spLocks noGrp="1"/>
          </p:cNvSpPr>
          <p:nvPr>
            <p:ph type="ftr" sz="quarter" idx="11"/>
          </p:nvPr>
        </p:nvSpPr>
        <p:spPr/>
        <p:txBody>
          <a:bodyPr/>
          <a:lstStyle/>
          <a:p>
            <a:r>
              <a:rPr lang="en-US"/>
              <a:t>Version 4 DRAFT</a:t>
            </a:r>
          </a:p>
        </p:txBody>
      </p:sp>
      <p:sp>
        <p:nvSpPr>
          <p:cNvPr id="4" name="Slide Number Placeholder 3"/>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133479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3F7AC15-32B4-C649-A5FB-D1DA0C54DF60}" type="datetime1">
              <a:rPr lang="en-GB" smtClean="0"/>
              <a:t>26/10/2020</a:t>
            </a:fld>
            <a:endParaRPr lang="en-US"/>
          </a:p>
        </p:txBody>
      </p:sp>
      <p:sp>
        <p:nvSpPr>
          <p:cNvPr id="6" name="Footer Placeholder 5"/>
          <p:cNvSpPr>
            <a:spLocks noGrp="1"/>
          </p:cNvSpPr>
          <p:nvPr>
            <p:ph type="ftr" sz="quarter" idx="11"/>
          </p:nvPr>
        </p:nvSpPr>
        <p:spPr/>
        <p:txBody>
          <a:bodyPr/>
          <a:lstStyle/>
          <a:p>
            <a:r>
              <a:rPr lang="en-US"/>
              <a:t>Version 4 DRAFT</a:t>
            </a:r>
          </a:p>
        </p:txBody>
      </p:sp>
      <p:sp>
        <p:nvSpPr>
          <p:cNvPr id="7" name="Slide Number Placeholder 6"/>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3354661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0646102-93FE-9944-8ABA-D8F9F5FC5751}" type="datetime1">
              <a:rPr lang="en-GB" smtClean="0"/>
              <a:t>26/10/2020</a:t>
            </a:fld>
            <a:endParaRPr lang="en-US"/>
          </a:p>
        </p:txBody>
      </p:sp>
      <p:sp>
        <p:nvSpPr>
          <p:cNvPr id="6" name="Footer Placeholder 5"/>
          <p:cNvSpPr>
            <a:spLocks noGrp="1"/>
          </p:cNvSpPr>
          <p:nvPr>
            <p:ph type="ftr" sz="quarter" idx="11"/>
          </p:nvPr>
        </p:nvSpPr>
        <p:spPr/>
        <p:txBody>
          <a:bodyPr/>
          <a:lstStyle/>
          <a:p>
            <a:r>
              <a:rPr lang="en-US"/>
              <a:t>Version 4 DRAFT</a:t>
            </a:r>
          </a:p>
        </p:txBody>
      </p:sp>
      <p:sp>
        <p:nvSpPr>
          <p:cNvPr id="7" name="Slide Number Placeholder 6"/>
          <p:cNvSpPr>
            <a:spLocks noGrp="1"/>
          </p:cNvSpPr>
          <p:nvPr>
            <p:ph type="sldNum" sz="quarter" idx="12"/>
          </p:nvPr>
        </p:nvSpPr>
        <p:spPr/>
        <p:txBody>
          <a:bodyPr/>
          <a:lstStyle/>
          <a:p>
            <a:fld id="{5B9C2C93-8A67-704F-8FBC-36DFE8448A79}" type="slidenum">
              <a:rPr lang="en-US" smtClean="0"/>
              <a:t>‹#›</a:t>
            </a:fld>
            <a:endParaRPr lang="en-US"/>
          </a:p>
        </p:txBody>
      </p:sp>
    </p:spTree>
    <p:extLst>
      <p:ext uri="{BB962C8B-B14F-4D97-AF65-F5344CB8AC3E}">
        <p14:creationId xmlns:p14="http://schemas.microsoft.com/office/powerpoint/2010/main" val="229756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4C70A-E821-7048-BCCB-2FB395B7C6DB}" type="datetime1">
              <a:rPr lang="en-GB" smtClean="0"/>
              <a:t>26/10/2020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Version 4 DRAFT</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2C93-8A67-704F-8FBC-36DFE8448A79}" type="slidenum">
              <a:rPr lang="en-US" smtClean="0"/>
              <a:t>‹#›</a:t>
            </a:fld>
            <a:endParaRPr lang="en-US"/>
          </a:p>
        </p:txBody>
      </p:sp>
    </p:spTree>
    <p:extLst>
      <p:ext uri="{BB962C8B-B14F-4D97-AF65-F5344CB8AC3E}">
        <p14:creationId xmlns:p14="http://schemas.microsoft.com/office/powerpoint/2010/main" val="2289209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ngland.nhs.uk/coronavirus/publication/guidance-and-updates-for-gps-at-risk-patients/" TargetMode="External"/><Relationship Id="rId2" Type="http://schemas.openxmlformats.org/officeDocument/2006/relationships/hyperlink" Target="https://coronavirusresources.phe.gov.uk/stay-alert-to-stay-safe-/overvie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oronavirusresources.phe.gov.uk/stay-alert-to-stay-safe-/overvie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ice.org.uk/guidance/ng179/chapter/3-Minimising-the-risks-associated-with-COVID-19" TargetMode="External"/><Relationship Id="rId2" Type="http://schemas.openxmlformats.org/officeDocument/2006/relationships/hyperlink" Target="https://coronavirusresources.phe.gov.uk/stay-alert-to-stay-safe-/overview/" TargetMode="External"/><Relationship Id="rId1" Type="http://schemas.openxmlformats.org/officeDocument/2006/relationships/slideLayout" Target="../slideLayouts/slideLayout2.xml"/><Relationship Id="rId4" Type="http://schemas.openxmlformats.org/officeDocument/2006/relationships/hyperlink" Target="https://www.nhs.uk/conditions/coronavirus-covid-19/people-at-higher-risk/whos-at-higher-risk-from-coronavirus/"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gov.uk/find-coronavirus-local-restric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E356-85AC-8D40-8F51-9CCFFCA8B1A9}"/>
              </a:ext>
            </a:extLst>
          </p:cNvPr>
          <p:cNvSpPr>
            <a:spLocks noGrp="1"/>
          </p:cNvSpPr>
          <p:nvPr>
            <p:ph type="title"/>
          </p:nvPr>
        </p:nvSpPr>
        <p:spPr>
          <a:xfrm>
            <a:off x="1981200" y="136525"/>
            <a:ext cx="8229600" cy="817562"/>
          </a:xfrm>
        </p:spPr>
        <p:txBody>
          <a:bodyPr>
            <a:normAutofit fontScale="90000"/>
          </a:bodyPr>
          <a:lstStyle/>
          <a:p>
            <a:r>
              <a:rPr lang="en-US" sz="2800" dirty="0">
                <a:solidFill>
                  <a:srgbClr val="0070C0"/>
                </a:solidFill>
              </a:rPr>
              <a:t>Pan London COVID-19 Recovery</a:t>
            </a:r>
            <a:br>
              <a:rPr lang="en-US" sz="2800" dirty="0">
                <a:solidFill>
                  <a:srgbClr val="0070C0"/>
                </a:solidFill>
              </a:rPr>
            </a:br>
            <a:r>
              <a:rPr lang="en-US" sz="2800" dirty="0">
                <a:solidFill>
                  <a:srgbClr val="0070C0"/>
                </a:solidFill>
              </a:rPr>
              <a:t>Pre-Procedure Guidance for Patients</a:t>
            </a:r>
          </a:p>
        </p:txBody>
      </p:sp>
      <p:sp>
        <p:nvSpPr>
          <p:cNvPr id="4" name="Content Placeholder 3">
            <a:extLst>
              <a:ext uri="{FF2B5EF4-FFF2-40B4-BE49-F238E27FC236}">
                <a16:creationId xmlns:a16="http://schemas.microsoft.com/office/drawing/2014/main" id="{3A750417-3FD1-4F41-B080-26262B147184}"/>
              </a:ext>
            </a:extLst>
          </p:cNvPr>
          <p:cNvSpPr>
            <a:spLocks noGrp="1"/>
          </p:cNvSpPr>
          <p:nvPr>
            <p:ph idx="1"/>
          </p:nvPr>
        </p:nvSpPr>
        <p:spPr>
          <a:xfrm>
            <a:off x="742950" y="1230313"/>
            <a:ext cx="11144250" cy="5491162"/>
          </a:xfrm>
        </p:spPr>
        <p:txBody>
          <a:bodyPr>
            <a:normAutofit/>
          </a:bodyPr>
          <a:lstStyle/>
          <a:p>
            <a:r>
              <a:rPr lang="en-GB" sz="1600" dirty="0"/>
              <a:t>London Region have been asked to consider the pre-procedure guidance given to patients on elective pathways to ensure consistency across London</a:t>
            </a:r>
          </a:p>
          <a:p>
            <a:endParaRPr lang="en-GB" sz="1600" dirty="0"/>
          </a:p>
          <a:p>
            <a:r>
              <a:rPr lang="en-GB" sz="1600" dirty="0"/>
              <a:t>It was thought that terms such as ‘self-isolation’, ‘quarantine’, ‘shielding’ and ‘social distancing measures’ may be causing some confusion and that clarification of expectations would be helpful</a:t>
            </a:r>
          </a:p>
          <a:p>
            <a:endParaRPr lang="en-GB" sz="1600" dirty="0"/>
          </a:p>
          <a:p>
            <a:r>
              <a:rPr lang="en-GB" sz="1600" dirty="0"/>
              <a:t>It has been agreed that </a:t>
            </a:r>
            <a:r>
              <a:rPr lang="en-GB" sz="1600" u="sng" dirty="0"/>
              <a:t>ALL</a:t>
            </a:r>
            <a:r>
              <a:rPr lang="en-GB" sz="1600" dirty="0"/>
              <a:t> patients scheduled for elective procedures should be advised to follow the national </a:t>
            </a:r>
            <a:r>
              <a:rPr lang="en-GB" sz="1600" dirty="0">
                <a:hlinkClick r:id="rId2"/>
              </a:rPr>
              <a:t>Stay Alert to Stay Safe</a:t>
            </a:r>
            <a:r>
              <a:rPr lang="en-GB" sz="1600" dirty="0"/>
              <a:t> guidance for 14 days prior to planned care</a:t>
            </a:r>
          </a:p>
          <a:p>
            <a:endParaRPr lang="en-GB" sz="1600" dirty="0"/>
          </a:p>
          <a:p>
            <a:r>
              <a:rPr lang="en-GB" sz="1600" dirty="0"/>
              <a:t>Depending upon a balance of risks approach (see slide 4), patients may be advised to observe ‘Pre-Procedure Self-Isolation’ guidance for 14 days prior to the procedure OR as a minimum from the time of their pre-admission swab </a:t>
            </a:r>
          </a:p>
          <a:p>
            <a:endParaRPr lang="en-GB" sz="1600" dirty="0"/>
          </a:p>
          <a:p>
            <a:r>
              <a:rPr lang="en-GB" sz="1600" dirty="0"/>
              <a:t>London Region have chosen to base expectations for ‘Pre-Procedure Self Isolation’ on the advice given to shielded patients in </a:t>
            </a:r>
            <a:r>
              <a:rPr lang="en-GB" sz="1600" dirty="0">
                <a:hlinkClick r:id="rId3"/>
              </a:rPr>
              <a:t>Wave 1</a:t>
            </a:r>
            <a:r>
              <a:rPr lang="en-GB" sz="1600" dirty="0"/>
              <a:t> of the pandemic. The guidance for shielded patients has subsequently been updated and the Wave 1 advice is linked here for reference purposes only.</a:t>
            </a:r>
          </a:p>
          <a:p>
            <a:endParaRPr lang="en-US" sz="1600" dirty="0"/>
          </a:p>
          <a:p>
            <a:endParaRPr lang="en-US" sz="1600" dirty="0"/>
          </a:p>
        </p:txBody>
      </p:sp>
      <p:sp>
        <p:nvSpPr>
          <p:cNvPr id="3" name="Slide Number Placeholder 2">
            <a:extLst>
              <a:ext uri="{FF2B5EF4-FFF2-40B4-BE49-F238E27FC236}">
                <a16:creationId xmlns:a16="http://schemas.microsoft.com/office/drawing/2014/main" id="{99671F35-D7D2-E34D-AB43-D6C6DF767315}"/>
              </a:ext>
            </a:extLst>
          </p:cNvPr>
          <p:cNvSpPr>
            <a:spLocks noGrp="1"/>
          </p:cNvSpPr>
          <p:nvPr>
            <p:ph type="sldNum" sz="quarter" idx="12"/>
          </p:nvPr>
        </p:nvSpPr>
        <p:spPr/>
        <p:txBody>
          <a:bodyPr/>
          <a:lstStyle/>
          <a:p>
            <a:pPr defTabSz="457200">
              <a:defRPr/>
            </a:pPr>
            <a:fld id="{5B9C2C93-8A67-704F-8FBC-36DFE8448A79}" type="slidenum">
              <a:rPr lang="en-US">
                <a:solidFill>
                  <a:prstClr val="black">
                    <a:tint val="75000"/>
                  </a:prstClr>
                </a:solidFill>
                <a:latin typeface="Calibri"/>
              </a:rPr>
              <a:pPr defTabSz="457200">
                <a:defRPr/>
              </a:pPr>
              <a:t>1</a:t>
            </a:fld>
            <a:endParaRPr lang="en-US">
              <a:solidFill>
                <a:prstClr val="black">
                  <a:tint val="75000"/>
                </a:prstClr>
              </a:solidFill>
              <a:latin typeface="Calibri"/>
            </a:endParaRPr>
          </a:p>
        </p:txBody>
      </p:sp>
    </p:spTree>
    <p:extLst>
      <p:ext uri="{BB962C8B-B14F-4D97-AF65-F5344CB8AC3E}">
        <p14:creationId xmlns:p14="http://schemas.microsoft.com/office/powerpoint/2010/main" val="140364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E356-85AC-8D40-8F51-9CCFFCA8B1A9}"/>
              </a:ext>
            </a:extLst>
          </p:cNvPr>
          <p:cNvSpPr>
            <a:spLocks noGrp="1"/>
          </p:cNvSpPr>
          <p:nvPr>
            <p:ph type="title"/>
          </p:nvPr>
        </p:nvSpPr>
        <p:spPr>
          <a:xfrm>
            <a:off x="952499" y="136524"/>
            <a:ext cx="10144125" cy="1196975"/>
          </a:xfrm>
        </p:spPr>
        <p:txBody>
          <a:bodyPr>
            <a:normAutofit fontScale="90000"/>
          </a:bodyPr>
          <a:lstStyle/>
          <a:p>
            <a:r>
              <a:rPr lang="en-GB" sz="3100" dirty="0">
                <a:solidFill>
                  <a:srgbClr val="0070C0"/>
                </a:solidFill>
                <a:ea typeface="Times New Roman" panose="02020603050405020304" pitchFamily="18" charset="0"/>
                <a:cs typeface="Times New Roman" panose="02020603050405020304" pitchFamily="18" charset="0"/>
              </a:rPr>
              <a:t>Stay Alert to Stay Safe Guidance</a:t>
            </a:r>
            <a:br>
              <a:rPr lang="en-GB" sz="3100" dirty="0">
                <a:solidFill>
                  <a:srgbClr val="0070C0"/>
                </a:solidFill>
                <a:ea typeface="Times New Roman" panose="02020603050405020304" pitchFamily="18" charset="0"/>
                <a:cs typeface="Times New Roman" panose="02020603050405020304" pitchFamily="18" charset="0"/>
              </a:rPr>
            </a:br>
            <a:r>
              <a:rPr lang="en-GB" sz="2200" dirty="0">
                <a:solidFill>
                  <a:srgbClr val="0070C0"/>
                </a:solidFill>
                <a:ea typeface="Times New Roman" panose="02020603050405020304" pitchFamily="18" charset="0"/>
                <a:cs typeface="Times New Roman" panose="02020603050405020304" pitchFamily="18" charset="0"/>
              </a:rPr>
              <a:t>All</a:t>
            </a:r>
            <a:r>
              <a:rPr lang="en-GB" sz="2200" i="1" dirty="0">
                <a:solidFill>
                  <a:srgbClr val="0070C0"/>
                </a:solidFill>
                <a:ea typeface="Times New Roman" panose="02020603050405020304" pitchFamily="18" charset="0"/>
                <a:cs typeface="Times New Roman" panose="02020603050405020304" pitchFamily="18" charset="0"/>
              </a:rPr>
              <a:t> </a:t>
            </a:r>
            <a:r>
              <a:rPr lang="en-GB" sz="2200" dirty="0">
                <a:solidFill>
                  <a:srgbClr val="0070C0"/>
                </a:solidFill>
                <a:ea typeface="Times New Roman" panose="02020603050405020304" pitchFamily="18" charset="0"/>
                <a:cs typeface="Times New Roman" panose="02020603050405020304" pitchFamily="18" charset="0"/>
              </a:rPr>
              <a:t>patients scheduled for elective procedures are advised to follow the national </a:t>
            </a:r>
            <a:r>
              <a:rPr lang="en-GB" sz="2200" dirty="0">
                <a:solidFill>
                  <a:srgbClr val="0070C0"/>
                </a:solidFill>
                <a:ea typeface="Times New Roman" panose="02020603050405020304" pitchFamily="18" charset="0"/>
                <a:cs typeface="Times New Roman" panose="02020603050405020304" pitchFamily="18" charset="0"/>
                <a:hlinkClick r:id="rId2"/>
              </a:rPr>
              <a:t>Stay Alert to Stay Safe</a:t>
            </a:r>
            <a:r>
              <a:rPr lang="en-GB" sz="2200" dirty="0">
                <a:solidFill>
                  <a:srgbClr val="0070C0"/>
                </a:solidFill>
                <a:ea typeface="Times New Roman" panose="02020603050405020304" pitchFamily="18" charset="0"/>
                <a:cs typeface="Times New Roman" panose="02020603050405020304" pitchFamily="18" charset="0"/>
              </a:rPr>
              <a:t> guidance for 14 days prior to planned care</a:t>
            </a:r>
            <a:endParaRPr lang="en-US" sz="2200" dirty="0">
              <a:solidFill>
                <a:srgbClr val="0070C0"/>
              </a:solidFill>
            </a:endParaRPr>
          </a:p>
        </p:txBody>
      </p:sp>
      <p:sp>
        <p:nvSpPr>
          <p:cNvPr id="4" name="Content Placeholder 3">
            <a:extLst>
              <a:ext uri="{FF2B5EF4-FFF2-40B4-BE49-F238E27FC236}">
                <a16:creationId xmlns:a16="http://schemas.microsoft.com/office/drawing/2014/main" id="{3A750417-3FD1-4F41-B080-26262B147184}"/>
              </a:ext>
            </a:extLst>
          </p:cNvPr>
          <p:cNvSpPr>
            <a:spLocks noGrp="1"/>
          </p:cNvSpPr>
          <p:nvPr>
            <p:ph idx="1"/>
          </p:nvPr>
        </p:nvSpPr>
        <p:spPr>
          <a:xfrm>
            <a:off x="1981200" y="1257300"/>
            <a:ext cx="8229600" cy="5326062"/>
          </a:xfrm>
        </p:spPr>
        <p:txBody>
          <a:bodyPr>
            <a:normAutofit/>
          </a:bodyPr>
          <a:lstStyle/>
          <a:p>
            <a:endParaRPr lang="en-US" sz="1600" dirty="0"/>
          </a:p>
          <a:p>
            <a:endParaRPr lang="en-US" sz="1600" dirty="0"/>
          </a:p>
          <a:p>
            <a:pPr marL="0" indent="0">
              <a:buNone/>
            </a:pPr>
            <a:r>
              <a:rPr lang="en-US" sz="1600" dirty="0">
                <a:hlinkClick r:id="rId2"/>
              </a:rPr>
              <a:t>https://coronavirusresources.phe.gov.uk/stay-alert-to-stay-safe-/overview/</a:t>
            </a:r>
            <a:r>
              <a:rPr lang="en-US" sz="1600" dirty="0"/>
              <a:t> </a:t>
            </a:r>
          </a:p>
          <a:p>
            <a:pPr marL="0" indent="0">
              <a:buNone/>
            </a:pPr>
            <a:endParaRPr lang="en-US" sz="1600" dirty="0"/>
          </a:p>
          <a:p>
            <a:r>
              <a:rPr lang="en-GB" sz="1600" dirty="0"/>
              <a:t>Stay at home as much as possible</a:t>
            </a:r>
          </a:p>
          <a:p>
            <a:r>
              <a:rPr lang="en-GB" sz="1600" dirty="0"/>
              <a:t>Work from home if you can</a:t>
            </a:r>
          </a:p>
          <a:p>
            <a:r>
              <a:rPr lang="en-GB" sz="1600" dirty="0"/>
              <a:t>Limit contact with other people</a:t>
            </a:r>
          </a:p>
          <a:p>
            <a:r>
              <a:rPr lang="en-GB" sz="1600" dirty="0"/>
              <a:t>Keep a safe distance if you go out</a:t>
            </a:r>
          </a:p>
          <a:p>
            <a:r>
              <a:rPr lang="en-GB" sz="1600" dirty="0"/>
              <a:t>Wash your hands regularly</a:t>
            </a:r>
          </a:p>
          <a:p>
            <a:r>
              <a:rPr lang="en-GB" sz="1600" dirty="0"/>
              <a:t>Wear a face covering on public transport</a:t>
            </a:r>
          </a:p>
          <a:p>
            <a:r>
              <a:rPr lang="en-GB" sz="1600" dirty="0"/>
              <a:t>Shop safely</a:t>
            </a:r>
          </a:p>
          <a:p>
            <a:r>
              <a:rPr lang="en-GB" sz="1600" dirty="0"/>
              <a:t>Exercise safely</a:t>
            </a:r>
          </a:p>
          <a:p>
            <a:r>
              <a:rPr lang="en-GB" sz="1600" dirty="0"/>
              <a:t>Travel safely</a:t>
            </a:r>
          </a:p>
          <a:p>
            <a:r>
              <a:rPr lang="en-GB" sz="1600" dirty="0"/>
              <a:t>Do not leave home if you or anyone in your household has symptoms</a:t>
            </a:r>
          </a:p>
          <a:p>
            <a:endParaRPr lang="en-US" sz="1600" dirty="0"/>
          </a:p>
        </p:txBody>
      </p:sp>
      <p:sp>
        <p:nvSpPr>
          <p:cNvPr id="3" name="Slide Number Placeholder 2">
            <a:extLst>
              <a:ext uri="{FF2B5EF4-FFF2-40B4-BE49-F238E27FC236}">
                <a16:creationId xmlns:a16="http://schemas.microsoft.com/office/drawing/2014/main" id="{99671F35-D7D2-E34D-AB43-D6C6DF76731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9C2C93-8A67-704F-8FBC-36DFE8448A7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26310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E356-85AC-8D40-8F51-9CCFFCA8B1A9}"/>
              </a:ext>
            </a:extLst>
          </p:cNvPr>
          <p:cNvSpPr>
            <a:spLocks noGrp="1"/>
          </p:cNvSpPr>
          <p:nvPr>
            <p:ph type="title"/>
          </p:nvPr>
        </p:nvSpPr>
        <p:spPr>
          <a:xfrm>
            <a:off x="695325" y="274639"/>
            <a:ext cx="10772775" cy="1177920"/>
          </a:xfrm>
        </p:spPr>
        <p:txBody>
          <a:bodyPr>
            <a:noAutofit/>
          </a:bodyPr>
          <a:lstStyle/>
          <a:p>
            <a:br>
              <a:rPr lang="en-GB" sz="2800" dirty="0">
                <a:solidFill>
                  <a:srgbClr val="0070C0"/>
                </a:solidFill>
              </a:rPr>
            </a:br>
            <a:r>
              <a:rPr lang="en-GB" sz="2800" dirty="0">
                <a:solidFill>
                  <a:srgbClr val="0070C0"/>
                </a:solidFill>
              </a:rPr>
              <a:t>Pre Procedure Self Isolation Guidance </a:t>
            </a:r>
            <a:br>
              <a:rPr lang="en-GB" sz="2800" dirty="0">
                <a:solidFill>
                  <a:srgbClr val="0070C0"/>
                </a:solidFill>
              </a:rPr>
            </a:br>
            <a:r>
              <a:rPr lang="en-GB" sz="2000" dirty="0">
                <a:solidFill>
                  <a:srgbClr val="0070C0"/>
                </a:solidFill>
              </a:rPr>
              <a:t>Depending upon a balance of risks approach (see slide 4), patients may be advised to follow pre-procedure self-isolation guidance for 14 days prior to the procedure OR as a minimum from the time of their pre-admission swab </a:t>
            </a:r>
            <a:br>
              <a:rPr lang="en-GB" sz="2000" dirty="0">
                <a:solidFill>
                  <a:srgbClr val="0070C0"/>
                </a:solidFill>
              </a:rPr>
            </a:br>
            <a:endParaRPr lang="en-US" sz="2000" dirty="0">
              <a:solidFill>
                <a:srgbClr val="0070C0"/>
              </a:solidFill>
            </a:endParaRPr>
          </a:p>
        </p:txBody>
      </p:sp>
      <p:sp>
        <p:nvSpPr>
          <p:cNvPr id="4" name="Content Placeholder 3">
            <a:extLst>
              <a:ext uri="{FF2B5EF4-FFF2-40B4-BE49-F238E27FC236}">
                <a16:creationId xmlns:a16="http://schemas.microsoft.com/office/drawing/2014/main" id="{3A750417-3FD1-4F41-B080-26262B147184}"/>
              </a:ext>
            </a:extLst>
          </p:cNvPr>
          <p:cNvSpPr>
            <a:spLocks noGrp="1"/>
          </p:cNvSpPr>
          <p:nvPr>
            <p:ph idx="1"/>
          </p:nvPr>
        </p:nvSpPr>
        <p:spPr>
          <a:xfrm>
            <a:off x="847725" y="1590674"/>
            <a:ext cx="10534650" cy="4992687"/>
          </a:xfrm>
        </p:spPr>
        <p:txBody>
          <a:bodyPr>
            <a:normAutofit fontScale="92500" lnSpcReduction="10000"/>
          </a:bodyPr>
          <a:lstStyle/>
          <a:p>
            <a:r>
              <a:rPr lang="en-GB" sz="1600" dirty="0"/>
              <a:t>Strictly avoid contact with someone who is displaying symptoms of coronavirus (COVID-19). These symptoms include high temperature (above 37.8 °C) and/or a new and continuous cough </a:t>
            </a:r>
          </a:p>
          <a:p>
            <a:r>
              <a:rPr lang="en-GB" sz="1600" dirty="0"/>
              <a:t>Do not leave your home </a:t>
            </a:r>
          </a:p>
          <a:p>
            <a:r>
              <a:rPr lang="en-GB" sz="1600" dirty="0"/>
              <a:t>Do not attend any gatherings. This includes gatherings of friends and families in private spaces e.g. family homes, weddings and religious services </a:t>
            </a:r>
          </a:p>
          <a:p>
            <a:r>
              <a:rPr lang="en-GB" sz="1600" dirty="0"/>
              <a:t>Do not go out for shopping, leisure or travel. When arranging food or medication deliveries, these should be left at the door to minimise contact </a:t>
            </a:r>
          </a:p>
          <a:p>
            <a:r>
              <a:rPr lang="en-GB" sz="1600" dirty="0"/>
              <a:t>Do keep in touch using remote technology such as phone, internet, and social media </a:t>
            </a:r>
          </a:p>
          <a:p>
            <a:r>
              <a:rPr lang="en-GB" sz="1600" dirty="0"/>
              <a:t>Do use telephone or online services to contact your GP or other essential services </a:t>
            </a:r>
          </a:p>
          <a:p>
            <a:r>
              <a:rPr lang="en-GB" sz="1600" dirty="0"/>
              <a:t>Do regularly wash your hands with soap and water for 20 seconds. Ask any carers or support workers who visit your home to do the same. </a:t>
            </a:r>
          </a:p>
          <a:p>
            <a:pPr marL="0" indent="0">
              <a:buNone/>
            </a:pPr>
            <a:r>
              <a:rPr lang="en-GB" sz="1600" dirty="0"/>
              <a:t>The rest of your household should support you to stay safe and stringently follow guidance on social distancing, reducing their contact outside the home. If the rest of your household are able to support the guidance below, there is no need for them to take further measures to keep you safe. In your home, you should: </a:t>
            </a:r>
          </a:p>
          <a:p>
            <a:r>
              <a:rPr lang="en-GB" sz="1600" dirty="0"/>
              <a:t>Minimise the time you spend with others in shared spaces (kitchen, bathroom and sitting areas) and keep shared spaces well ventilated </a:t>
            </a:r>
          </a:p>
          <a:p>
            <a:r>
              <a:rPr lang="en-GB" sz="1600" dirty="0"/>
              <a:t>Aim to keep 2 metres (3 steps) away from others and encourage them to sleep in a different bed where possible </a:t>
            </a:r>
          </a:p>
          <a:p>
            <a:r>
              <a:rPr lang="en-GB" sz="1600" dirty="0"/>
              <a:t>Use separate towels and, if possible, use a separate bathroom from the rest of the household, or clean the bathroom after every use </a:t>
            </a:r>
          </a:p>
          <a:p>
            <a:r>
              <a:rPr lang="en-GB" sz="1600" dirty="0"/>
              <a:t>Avoid using the kitchen when others are present, take your meals back to your room to eat where possible, and ensure all kitchenware is cleaned thoroughly. </a:t>
            </a:r>
          </a:p>
          <a:p>
            <a:endParaRPr lang="en-US" sz="1600" dirty="0"/>
          </a:p>
        </p:txBody>
      </p:sp>
      <p:sp>
        <p:nvSpPr>
          <p:cNvPr id="3" name="Slide Number Placeholder 2">
            <a:extLst>
              <a:ext uri="{FF2B5EF4-FFF2-40B4-BE49-F238E27FC236}">
                <a16:creationId xmlns:a16="http://schemas.microsoft.com/office/drawing/2014/main" id="{99671F35-D7D2-E34D-AB43-D6C6DF76731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9C2C93-8A67-704F-8FBC-36DFE8448A7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48717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9BBC974-128E-4B76-94C8-DE3D267B9D3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9C2C93-8A67-704F-8FBC-36DFE8448A7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16" name="Content Placeholder 15">
            <a:extLst>
              <a:ext uri="{FF2B5EF4-FFF2-40B4-BE49-F238E27FC236}">
                <a16:creationId xmlns:a16="http://schemas.microsoft.com/office/drawing/2014/main" id="{36FA719F-604B-4F65-9129-FAC851D626E0}"/>
              </a:ext>
            </a:extLst>
          </p:cNvPr>
          <p:cNvGraphicFramePr>
            <a:graphicFrameLocks noGrp="1"/>
          </p:cNvGraphicFramePr>
          <p:nvPr>
            <p:ph idx="1"/>
            <p:extLst>
              <p:ext uri="{D42A27DB-BD31-4B8C-83A1-F6EECF244321}">
                <p14:modId xmlns:p14="http://schemas.microsoft.com/office/powerpoint/2010/main" val="2645370937"/>
              </p:ext>
            </p:extLst>
          </p:nvPr>
        </p:nvGraphicFramePr>
        <p:xfrm>
          <a:off x="2061212" y="3103928"/>
          <a:ext cx="8069576" cy="2944368"/>
        </p:xfrm>
        <a:graphic>
          <a:graphicData uri="http://schemas.openxmlformats.org/drawingml/2006/table">
            <a:tbl>
              <a:tblPr firstRow="1" firstCol="1" bandRow="1">
                <a:tableStyleId>{5C22544A-7EE6-4342-B048-85BDC9FD1C3A}</a:tableStyleId>
              </a:tblPr>
              <a:tblGrid>
                <a:gridCol w="2197571">
                  <a:extLst>
                    <a:ext uri="{9D8B030D-6E8A-4147-A177-3AD203B41FA5}">
                      <a16:colId xmlns:a16="http://schemas.microsoft.com/office/drawing/2014/main" val="2239201198"/>
                    </a:ext>
                  </a:extLst>
                </a:gridCol>
                <a:gridCol w="3094284">
                  <a:extLst>
                    <a:ext uri="{9D8B030D-6E8A-4147-A177-3AD203B41FA5}">
                      <a16:colId xmlns:a16="http://schemas.microsoft.com/office/drawing/2014/main" val="319679697"/>
                    </a:ext>
                  </a:extLst>
                </a:gridCol>
                <a:gridCol w="2777721">
                  <a:extLst>
                    <a:ext uri="{9D8B030D-6E8A-4147-A177-3AD203B41FA5}">
                      <a16:colId xmlns:a16="http://schemas.microsoft.com/office/drawing/2014/main" val="189633574"/>
                    </a:ext>
                  </a:extLst>
                </a:gridCol>
              </a:tblGrid>
              <a:tr h="586507">
                <a:tc>
                  <a:txBody>
                    <a:bodyPr/>
                    <a:lstStyle/>
                    <a:p>
                      <a:pPr algn="ctr">
                        <a:lnSpc>
                          <a:spcPct val="107000"/>
                        </a:lnSpc>
                        <a:spcAft>
                          <a:spcPts val="0"/>
                        </a:spcAft>
                      </a:pPr>
                      <a:r>
                        <a:rPr lang="en-GB" sz="1300" dirty="0">
                          <a:effectLst/>
                          <a:latin typeface="+mn-lt"/>
                        </a:rPr>
                        <a:t>  </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General Anaesthetic, Regional Anaesthetic AND/OR multi-day admission expected</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Local Anaesthetic, or sedation and multi-day admission NOT expected</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8063502"/>
                  </a:ext>
                </a:extLst>
              </a:tr>
              <a:tr h="353672">
                <a:tc>
                  <a:txBody>
                    <a:bodyPr/>
                    <a:lstStyle/>
                    <a:p>
                      <a:pPr algn="ctr">
                        <a:lnSpc>
                          <a:spcPct val="107000"/>
                        </a:lnSpc>
                        <a:spcAft>
                          <a:spcPts val="0"/>
                        </a:spcAft>
                      </a:pPr>
                      <a:r>
                        <a:rPr lang="en-GB" sz="1300" dirty="0">
                          <a:effectLst/>
                          <a:latin typeface="+mn-lt"/>
                        </a:rPr>
                        <a:t>Any </a:t>
                      </a:r>
                      <a:r>
                        <a:rPr lang="en-GB" sz="1300" i="1" dirty="0">
                          <a:effectLst/>
                          <a:latin typeface="+mn-lt"/>
                        </a:rPr>
                        <a:t>high</a:t>
                      </a:r>
                      <a:r>
                        <a:rPr lang="en-GB" sz="1300" dirty="0">
                          <a:effectLst/>
                          <a:latin typeface="+mn-lt"/>
                        </a:rPr>
                        <a:t> patient risk factor*</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14 days self-isolation</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0995112"/>
                  </a:ext>
                </a:extLst>
              </a:tr>
              <a:tr h="586507">
                <a:tc>
                  <a:txBody>
                    <a:bodyPr/>
                    <a:lstStyle/>
                    <a:p>
                      <a:pPr algn="ctr">
                        <a:lnSpc>
                          <a:spcPct val="107000"/>
                        </a:lnSpc>
                        <a:spcAft>
                          <a:spcPts val="0"/>
                        </a:spcAft>
                      </a:pPr>
                      <a:r>
                        <a:rPr lang="en-GB" sz="1300" dirty="0">
                          <a:effectLst/>
                          <a:latin typeface="+mn-lt"/>
                        </a:rPr>
                        <a:t>More than one </a:t>
                      </a:r>
                      <a:r>
                        <a:rPr lang="en-GB" sz="1300" i="1" dirty="0">
                          <a:effectLst/>
                          <a:latin typeface="+mn-lt"/>
                        </a:rPr>
                        <a:t>moderate</a:t>
                      </a:r>
                      <a:r>
                        <a:rPr lang="en-GB" sz="1300" dirty="0">
                          <a:effectLst/>
                          <a:latin typeface="+mn-lt"/>
                        </a:rPr>
                        <a:t> patient risk factor*</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14 days self-isolation</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6011674"/>
                  </a:ext>
                </a:extLst>
              </a:tr>
              <a:tr h="586507">
                <a:tc>
                  <a:txBody>
                    <a:bodyPr/>
                    <a:lstStyle/>
                    <a:p>
                      <a:pPr algn="ctr">
                        <a:lnSpc>
                          <a:spcPct val="107000"/>
                        </a:lnSpc>
                        <a:spcAft>
                          <a:spcPts val="0"/>
                        </a:spcAft>
                      </a:pPr>
                      <a:r>
                        <a:rPr lang="en-GB" sz="1300" dirty="0">
                          <a:effectLst/>
                          <a:latin typeface="+mn-lt"/>
                        </a:rPr>
                        <a:t>Single </a:t>
                      </a:r>
                      <a:r>
                        <a:rPr lang="en-GB" sz="1300" i="1" dirty="0">
                          <a:effectLst/>
                          <a:latin typeface="+mn-lt"/>
                        </a:rPr>
                        <a:t>moderate</a:t>
                      </a:r>
                      <a:r>
                        <a:rPr lang="en-GB" sz="1300" dirty="0">
                          <a:effectLst/>
                          <a:latin typeface="+mn-lt"/>
                        </a:rPr>
                        <a:t> patient risk factor* only</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Risk assess best option </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21427215"/>
                  </a:ext>
                </a:extLst>
              </a:tr>
              <a:tr h="469057">
                <a:tc>
                  <a:txBody>
                    <a:bodyPr/>
                    <a:lstStyle/>
                    <a:p>
                      <a:pPr algn="ctr">
                        <a:lnSpc>
                          <a:spcPct val="107000"/>
                        </a:lnSpc>
                        <a:spcAft>
                          <a:spcPts val="0"/>
                        </a:spcAft>
                      </a:pPr>
                      <a:r>
                        <a:rPr lang="en-GB" sz="1300" dirty="0">
                          <a:effectLst/>
                          <a:latin typeface="+mn-lt"/>
                          <a:ea typeface="Calibri" panose="020F0502020204030204" pitchFamily="34" charset="0"/>
                          <a:cs typeface="Times New Roman" panose="02020603050405020304" pitchFamily="18" charset="0"/>
                        </a:rPr>
                        <a:t>Individual patient</a:t>
                      </a:r>
                      <a:r>
                        <a:rPr lang="en-GB" sz="1300" dirty="0">
                          <a:effectLst/>
                          <a:latin typeface="+mn-lt"/>
                        </a:rPr>
                        <a:t> </a:t>
                      </a:r>
                      <a:r>
                        <a:rPr lang="en-GB" sz="1300" dirty="0">
                          <a:effectLst/>
                          <a:latin typeface="+mn-lt"/>
                          <a:ea typeface="Calibri" panose="020F0502020204030204" pitchFamily="34" charset="0"/>
                          <a:cs typeface="Times New Roman" panose="02020603050405020304" pitchFamily="18" charset="0"/>
                        </a:rPr>
                        <a:t>circumstances or </a:t>
                      </a:r>
                      <a:r>
                        <a:rPr lang="en-GB" sz="1300" i="1" dirty="0">
                          <a:effectLst/>
                          <a:latin typeface="+mn-lt"/>
                          <a:ea typeface="Calibri" panose="020F0502020204030204" pitchFamily="34" charset="0"/>
                          <a:cs typeface="Times New Roman" panose="02020603050405020304" pitchFamily="18" charset="0"/>
                        </a:rPr>
                        <a:t>other</a:t>
                      </a:r>
                      <a:r>
                        <a:rPr lang="en-GB" sz="1300" dirty="0">
                          <a:effectLst/>
                          <a:latin typeface="+mn-lt"/>
                          <a:ea typeface="Calibri" panose="020F0502020204030204" pitchFamily="34" charset="0"/>
                          <a:cs typeface="Times New Roman" panose="02020603050405020304" pitchFamily="18" charset="0"/>
                        </a:rPr>
                        <a:t> risk*</a:t>
                      </a:r>
                    </a:p>
                  </a:txBody>
                  <a:tcPr marL="68580" marR="68580" marT="0" marB="0" anchor="ctr"/>
                </a:tc>
                <a:tc>
                  <a:txBody>
                    <a:bodyPr/>
                    <a:lstStyle/>
                    <a:p>
                      <a:pPr algn="ctr">
                        <a:lnSpc>
                          <a:spcPct val="107000"/>
                        </a:lnSpc>
                        <a:spcAft>
                          <a:spcPts val="0"/>
                        </a:spcAft>
                      </a:pPr>
                      <a:r>
                        <a:rPr lang="en-GB" sz="1300" dirty="0">
                          <a:effectLst/>
                          <a:latin typeface="+mn-lt"/>
                        </a:rPr>
                        <a:t>Risk assess best option</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954459"/>
                  </a:ext>
                </a:extLst>
              </a:tr>
              <a:tr h="362118">
                <a:tc>
                  <a:txBody>
                    <a:bodyPr/>
                    <a:lstStyle/>
                    <a:p>
                      <a:pPr algn="ctr">
                        <a:lnSpc>
                          <a:spcPct val="107000"/>
                        </a:lnSpc>
                        <a:spcAft>
                          <a:spcPts val="0"/>
                        </a:spcAft>
                      </a:pPr>
                      <a:r>
                        <a:rPr lang="en-GB" sz="1300" dirty="0">
                          <a:effectLst/>
                          <a:latin typeface="+mn-lt"/>
                        </a:rPr>
                        <a:t>None of the above</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300" dirty="0">
                          <a:effectLst/>
                          <a:latin typeface="+mn-lt"/>
                        </a:rPr>
                        <a:t>Self-isolation from COVID-19 swab test</a:t>
                      </a:r>
                      <a:endParaRPr lang="en-GB" sz="13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5911151"/>
                  </a:ext>
                </a:extLst>
              </a:tr>
            </a:tbl>
          </a:graphicData>
        </a:graphic>
      </p:graphicFrame>
      <p:sp>
        <p:nvSpPr>
          <p:cNvPr id="17" name="Rectangle 5">
            <a:extLst>
              <a:ext uri="{FF2B5EF4-FFF2-40B4-BE49-F238E27FC236}">
                <a16:creationId xmlns:a16="http://schemas.microsoft.com/office/drawing/2014/main" id="{9605F56E-8E69-49A9-B337-2E9D47878256}"/>
              </a:ext>
            </a:extLst>
          </p:cNvPr>
          <p:cNvSpPr>
            <a:spLocks noChangeArrowheads="1"/>
          </p:cNvSpPr>
          <p:nvPr/>
        </p:nvSpPr>
        <p:spPr bwMode="auto">
          <a:xfrm>
            <a:off x="38872" y="43934"/>
            <a:ext cx="120981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6E9A9C8B-648D-D042-B13A-D03B9BE39A95}"/>
              </a:ext>
            </a:extLst>
          </p:cNvPr>
          <p:cNvSpPr txBox="1"/>
          <p:nvPr/>
        </p:nvSpPr>
        <p:spPr>
          <a:xfrm>
            <a:off x="600075" y="47069"/>
            <a:ext cx="1076325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srgbClr val="0070C0"/>
                </a:solidFill>
                <a:effectLst/>
                <a:uLnTx/>
                <a:uFillTx/>
                <a:latin typeface="Calibri"/>
                <a:ea typeface="+mn-ea"/>
                <a:cs typeface="+mn-cs"/>
              </a:rPr>
              <a:t>Example tool for determining pre-procedure self-isolation periods</a:t>
            </a:r>
            <a:endParaRPr kumimoji="0" lang="en-US" sz="2800" i="0" u="none" strike="noStrike" kern="1200" cap="none" spc="0" normalizeH="0" baseline="0" noProof="0" dirty="0">
              <a:ln>
                <a:noFill/>
              </a:ln>
              <a:solidFill>
                <a:srgbClr val="0070C0"/>
              </a:solidFill>
              <a:effectLst/>
              <a:uLnTx/>
              <a:uFillTx/>
              <a:latin typeface="Calibri"/>
              <a:ea typeface="+mn-ea"/>
              <a:cs typeface="+mn-cs"/>
            </a:endParaRPr>
          </a:p>
        </p:txBody>
      </p:sp>
      <p:sp>
        <p:nvSpPr>
          <p:cNvPr id="13" name="TextBox 12">
            <a:extLst>
              <a:ext uri="{FF2B5EF4-FFF2-40B4-BE49-F238E27FC236}">
                <a16:creationId xmlns:a16="http://schemas.microsoft.com/office/drawing/2014/main" id="{6223ECAC-23AE-FA4C-B317-FC0C1A327F81}"/>
              </a:ext>
            </a:extLst>
          </p:cNvPr>
          <p:cNvSpPr txBox="1"/>
          <p:nvPr/>
        </p:nvSpPr>
        <p:spPr>
          <a:xfrm>
            <a:off x="828675" y="566138"/>
            <a:ext cx="10211237" cy="2462213"/>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Tx/>
              <a:buFont typeface="Symbol" pitchFamily="2" charset="2"/>
              <a:buChar char=""/>
              <a:tabLst/>
              <a:defRPr/>
            </a:pPr>
            <a:r>
              <a:rPr kumimoji="0" lang="en-GB" sz="1400" b="1" i="1" u="sng"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All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patients scheduled for elective procedures are advised to follow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hlinkClick r:id="rId2"/>
              </a:rPr>
              <a:t>‘stay alert to stay safe’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guidance for 14 days prior to planned care.</a:t>
            </a:r>
            <a:endParaRPr kumimoji="0" lang="en-GB" sz="1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Font typeface="Symbol" pitchFamily="2" charset="2"/>
              <a:buChar char=""/>
              <a:tabLst/>
              <a:defRPr/>
            </a:pP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hlinkClick r:id="rId3"/>
              </a:rPr>
              <a:t>NICE guidance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for shared decision making when arranging planned care should be followed. Depending upon a </a:t>
            </a:r>
            <a:r>
              <a:rPr kumimoji="0" lang="en-GB" sz="1400" b="0" i="1"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balance of risks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approach, patients may be advised to follow pre-procedure self-isolation guidance for 14 days prior to the procedure OR from the time of their </a:t>
            </a:r>
            <a:r>
              <a:rPr kumimoji="0" lang="en-GB" sz="1400" b="0" i="0" u="none" strike="noStrike" kern="1200" cap="none" spc="0" normalizeH="0" baseline="0" noProof="0" dirty="0">
                <a:ln>
                  <a:noFill/>
                </a:ln>
                <a:effectLst/>
                <a:uLnTx/>
                <a:uFillTx/>
                <a:latin typeface="Calibri"/>
                <a:ea typeface="Times New Roman" panose="02020603050405020304" pitchFamily="18" charset="0"/>
                <a:cs typeface="Times New Roman" panose="02020603050405020304" pitchFamily="18" charset="0"/>
              </a:rPr>
              <a:t>pre-procedure swab (i.e. 72h before the procedure).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This decision should be informed by a review of risk factors </a:t>
            </a:r>
            <a:r>
              <a:rPr kumimoji="0" lang="en-GB" sz="1400" b="0" i="0" u="none" strike="noStrike" kern="1200" cap="none" spc="0" normalizeH="0" baseline="0" noProof="0" dirty="0">
                <a:ln>
                  <a:noFill/>
                </a:ln>
                <a:effectLst/>
                <a:uLnTx/>
                <a:uFillTx/>
                <a:latin typeface="Calibri"/>
                <a:ea typeface="Times New Roman" panose="02020603050405020304" pitchFamily="18" charset="0"/>
                <a:cs typeface="Times New Roman" panose="02020603050405020304" pitchFamily="18" charset="0"/>
              </a:rPr>
              <a:t>including:</a:t>
            </a:r>
          </a:p>
          <a:p>
            <a:pPr marL="742950" marR="0" lvl="1"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The complexity of the planned procedure itself and risk to the patient if complicated by COVID-19.</a:t>
            </a:r>
            <a:endParaRPr kumimoji="0" lang="en-GB" sz="1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Times New Roman" panose="02020603050405020304" pitchFamily="18" charset="0"/>
            </a:endParaRPr>
          </a:p>
          <a:p>
            <a:pPr marL="742950" marR="0" lvl="1"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hlinkClick r:id="rId4"/>
              </a:rPr>
              <a:t>Patient risks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associated with a poorer outcome belonging to the ‘clinically extremely vulnerable’ (</a:t>
            </a:r>
            <a:r>
              <a:rPr kumimoji="0" lang="en-GB" sz="1400" b="1" i="1"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high</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 risk), ‘clinically vulnerable’ (</a:t>
            </a:r>
            <a:r>
              <a:rPr kumimoji="0" lang="en-GB" sz="1400" b="1" i="1"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moderate</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 risk) and </a:t>
            </a:r>
            <a:r>
              <a:rPr kumimoji="0" lang="en-GB" sz="1400" b="1" i="1"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other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risk</a:t>
            </a:r>
            <a:r>
              <a:rPr kumimoji="0" lang="en-GB" sz="1400" b="1" i="1"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 </a:t>
            </a: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(e.g. BAME) groups.</a:t>
            </a:r>
            <a:endParaRPr kumimoji="0" lang="en-GB" sz="1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Times New Roman" panose="02020603050405020304" pitchFamily="18" charset="0"/>
            </a:endParaRPr>
          </a:p>
          <a:p>
            <a:pPr marL="742950" marR="0" lvl="1"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400" b="0" i="0" u="none" strike="noStrike" kern="1200" cap="none" spc="0" normalizeH="0" baseline="0" noProof="0" dirty="0">
                <a:ln>
                  <a:noFill/>
                </a:ln>
                <a:solidFill>
                  <a:srgbClr val="000000"/>
                </a:solidFill>
                <a:effectLst/>
                <a:uLnTx/>
                <a:uFillTx/>
                <a:latin typeface="Calibri"/>
                <a:ea typeface="Times New Roman" panose="02020603050405020304" pitchFamily="18" charset="0"/>
                <a:cs typeface="Times New Roman" panose="02020603050405020304" pitchFamily="18" charset="0"/>
              </a:rPr>
              <a:t>Individual circumstances that might increase SARS-CoV-2 exposure before/after planned care e.g. occupation or living arrangements (multigenerational, hospice or social care).</a:t>
            </a:r>
          </a:p>
          <a:p>
            <a:pPr marL="742950" marR="0" lvl="1"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400" b="0" i="0" u="none" strike="noStrike" kern="1200" cap="none" spc="0" normalizeH="0" baseline="0" noProof="0" dirty="0">
                <a:ln>
                  <a:noFill/>
                </a:ln>
                <a:effectLst/>
                <a:uLnTx/>
                <a:uFillTx/>
                <a:latin typeface="Calibri"/>
                <a:ea typeface="Times New Roman" panose="02020603050405020304" pitchFamily="18" charset="0"/>
                <a:cs typeface="Times New Roman" panose="02020603050405020304" pitchFamily="18" charset="0"/>
              </a:rPr>
              <a:t>Local community incidence and positive swab rate on the elective pre-admission and admission pathway.</a:t>
            </a:r>
          </a:p>
        </p:txBody>
      </p:sp>
      <p:sp>
        <p:nvSpPr>
          <p:cNvPr id="2" name="TextBox 1">
            <a:extLst>
              <a:ext uri="{FF2B5EF4-FFF2-40B4-BE49-F238E27FC236}">
                <a16:creationId xmlns:a16="http://schemas.microsoft.com/office/drawing/2014/main" id="{79EBBBB6-A1F0-234D-9DCD-57737A3A9591}"/>
              </a:ext>
            </a:extLst>
          </p:cNvPr>
          <p:cNvSpPr txBox="1"/>
          <p:nvPr/>
        </p:nvSpPr>
        <p:spPr>
          <a:xfrm>
            <a:off x="675950" y="6112983"/>
            <a:ext cx="10972800" cy="954107"/>
          </a:xfrm>
          <a:prstGeom prst="rect">
            <a:avLst/>
          </a:prstGeom>
          <a:noFill/>
        </p:spPr>
        <p:txBody>
          <a:bodyPr wrap="square">
            <a:spAutoFit/>
          </a:bodyPr>
          <a:lstStyle/>
          <a:p>
            <a:pPr lvl="0" defTabSz="457200">
              <a:defRPr/>
            </a:pPr>
            <a:r>
              <a:rPr kumimoji="0" lang="en-GB" sz="1400" b="0" i="0" u="none" strike="noStrike" kern="1200" cap="none" spc="0" normalizeH="0" baseline="0" noProof="0" dirty="0">
                <a:ln>
                  <a:noFill/>
                </a:ln>
                <a:solidFill>
                  <a:prstClr val="black"/>
                </a:solidFill>
                <a:effectLst/>
                <a:uLnTx/>
                <a:uFillTx/>
                <a:ea typeface="+mn-ea"/>
                <a:cs typeface="+mn-cs"/>
              </a:rPr>
              <a:t>*For patient risk groups refer to: </a:t>
            </a:r>
            <a:r>
              <a:rPr kumimoji="0" lang="en-GB" sz="1400" b="0" i="0" u="none" strike="noStrike" kern="1200" cap="none" spc="0" normalizeH="0" baseline="0" noProof="0" dirty="0">
                <a:ln>
                  <a:noFill/>
                </a:ln>
                <a:solidFill>
                  <a:prstClr val="black"/>
                </a:solidFill>
                <a:effectLst/>
                <a:uLnTx/>
                <a:uFillTx/>
                <a:ea typeface="+mn-ea"/>
                <a:cs typeface="+mn-cs"/>
                <a:hlinkClick r:id="rId4"/>
              </a:rPr>
              <a:t>https://www.nhs.uk/conditions/coronavirus-covid-19/people-at-higher-risk/whos-at-higher-risk-from-coronavirus/</a:t>
            </a:r>
            <a:br>
              <a:rPr kumimoji="0" lang="en-GB" sz="1400" b="0" i="0" u="none" strike="noStrike" kern="1200" cap="none" spc="0" normalizeH="0" baseline="0" noProof="0" dirty="0">
                <a:ln>
                  <a:noFill/>
                </a:ln>
                <a:solidFill>
                  <a:prstClr val="black"/>
                </a:solidFill>
                <a:effectLst/>
                <a:uLnTx/>
                <a:uFillTx/>
                <a:ea typeface="+mn-ea"/>
                <a:cs typeface="+mn-cs"/>
              </a:rPr>
            </a:br>
            <a:r>
              <a:rPr lang="en-GB" sz="1400" dirty="0">
                <a:solidFill>
                  <a:prstClr val="black"/>
                </a:solidFill>
              </a:rPr>
              <a:t>Note. If a local decision is made to increase the minimum period of pre-procedure self-isolation from 72h, where possible, the 72h pre-admission swab should be performed without breaking self-isolation guidance (slide 3).</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473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E356-85AC-8D40-8F51-9CCFFCA8B1A9}"/>
              </a:ext>
            </a:extLst>
          </p:cNvPr>
          <p:cNvSpPr>
            <a:spLocks noGrp="1"/>
          </p:cNvSpPr>
          <p:nvPr>
            <p:ph type="title"/>
          </p:nvPr>
        </p:nvSpPr>
        <p:spPr>
          <a:xfrm>
            <a:off x="742949" y="136525"/>
            <a:ext cx="11144249" cy="817562"/>
          </a:xfrm>
        </p:spPr>
        <p:txBody>
          <a:bodyPr>
            <a:normAutofit fontScale="90000"/>
          </a:bodyPr>
          <a:lstStyle/>
          <a:p>
            <a:r>
              <a:rPr lang="en-US" sz="3100" dirty="0">
                <a:solidFill>
                  <a:srgbClr val="0070C0"/>
                </a:solidFill>
              </a:rPr>
              <a:t>COVID-19 Prevalence Data Triggers for Increasing Recommended Period of Pre-Procedure Self-Isolation</a:t>
            </a:r>
            <a:endParaRPr lang="en-US" sz="2800" dirty="0">
              <a:solidFill>
                <a:srgbClr val="0070C0"/>
              </a:solidFill>
            </a:endParaRPr>
          </a:p>
        </p:txBody>
      </p:sp>
      <p:sp>
        <p:nvSpPr>
          <p:cNvPr id="4" name="Content Placeholder 3">
            <a:extLst>
              <a:ext uri="{FF2B5EF4-FFF2-40B4-BE49-F238E27FC236}">
                <a16:creationId xmlns:a16="http://schemas.microsoft.com/office/drawing/2014/main" id="{3A750417-3FD1-4F41-B080-26262B147184}"/>
              </a:ext>
            </a:extLst>
          </p:cNvPr>
          <p:cNvSpPr>
            <a:spLocks noGrp="1"/>
          </p:cNvSpPr>
          <p:nvPr>
            <p:ph idx="1"/>
          </p:nvPr>
        </p:nvSpPr>
        <p:spPr>
          <a:xfrm>
            <a:off x="742950" y="1230313"/>
            <a:ext cx="11144250" cy="5491162"/>
          </a:xfrm>
        </p:spPr>
        <p:txBody>
          <a:bodyPr>
            <a:normAutofit fontScale="85000" lnSpcReduction="20000"/>
          </a:bodyPr>
          <a:lstStyle/>
          <a:p>
            <a:r>
              <a:rPr lang="en-US" sz="1600" dirty="0"/>
              <a:t>Slide 4 outlines considerations for extending the recommended period of pre-procedure self-isolation for patients based on risk factors related to patient health status, the procedure to be undertaken or individual circumstances such as </a:t>
            </a:r>
            <a:r>
              <a:rPr lang="en-GB" sz="1600" dirty="0"/>
              <a:t>occupation or living arrangements (multigenerational, hospice or social care).</a:t>
            </a:r>
          </a:p>
          <a:p>
            <a:endParaRPr lang="en-GB" sz="1600" dirty="0"/>
          </a:p>
          <a:p>
            <a:r>
              <a:rPr lang="en-GB" sz="1600" dirty="0"/>
              <a:t>As community prevalence of COVID-19 increases we need to be cognisant of how this might influence our risk assessments in relation to pre-procedure self isolation guidance for patients at an individual, pathway or organisational level and in turn any potential impact on equity of access to NHS services.</a:t>
            </a:r>
          </a:p>
          <a:p>
            <a:endParaRPr lang="en-GB" sz="1600" dirty="0"/>
          </a:p>
          <a:p>
            <a:r>
              <a:rPr lang="en-GB" sz="1600" dirty="0"/>
              <a:t>Regional </a:t>
            </a:r>
            <a:r>
              <a:rPr lang="en-GB" sz="1600" dirty="0">
                <a:hlinkClick r:id="rId2"/>
              </a:rPr>
              <a:t>Risk Level </a:t>
            </a:r>
            <a:r>
              <a:rPr lang="en-GB" sz="1600" dirty="0"/>
              <a:t>status is decided in relation to community prevalence meaning that as prevalence increases so too will the restrictions designed to reduce exposure risks placed on our population. </a:t>
            </a:r>
          </a:p>
          <a:p>
            <a:endParaRPr lang="en-GB" sz="1600" dirty="0"/>
          </a:p>
          <a:p>
            <a:r>
              <a:rPr lang="en-GB" sz="1600" dirty="0"/>
              <a:t>There are challenges in basing decisions for pre-procedure self-isolation guidance on community prevalence data including the time lag in data availability and the ability for this data to reflect activity for the elective pathway population in terms of both demographics and the risk limiting precautions taken in the 14 days prior to admission. </a:t>
            </a:r>
          </a:p>
          <a:p>
            <a:endParaRPr lang="en-GB" sz="1600" dirty="0"/>
          </a:p>
          <a:p>
            <a:r>
              <a:rPr lang="en-GB" sz="1600" dirty="0"/>
              <a:t>It is recommended that COVID-19 positivity rates for pre-procedure tests and subsequent positive results for patients on the elective pathway are monitored at Trust/ ICS/ lab network level where possible and any changes escalated through ICS IPC leads. At present the ability for local data to capture detail by individual Trust / site / risk pathway varies across organisations.</a:t>
            </a:r>
          </a:p>
          <a:p>
            <a:endParaRPr lang="en-GB" sz="1600" dirty="0"/>
          </a:p>
          <a:p>
            <a:r>
              <a:rPr lang="en-GB" sz="1600" dirty="0"/>
              <a:t>The challenges within both community prevalence and elective pathway data currently available mean that the identification of numerical triggers for increasing pre-procedure self-isolation guidance across London without local context is of limited benefit.</a:t>
            </a:r>
          </a:p>
          <a:p>
            <a:endParaRPr lang="en-GB" sz="1600" dirty="0"/>
          </a:p>
          <a:p>
            <a:r>
              <a:rPr lang="en-GB" sz="1600" dirty="0"/>
              <a:t>It is proposed that ICS IPC Leads and the Regional IPC Reference Group continue to monitor local activity on the elective pathway, triangulating with local outbreak data to allow for dynamic risk assessments and timely action as needed.</a:t>
            </a:r>
          </a:p>
          <a:p>
            <a:endParaRPr lang="en-GB" sz="1600" dirty="0"/>
          </a:p>
          <a:p>
            <a:r>
              <a:rPr lang="en-GB" sz="1600" dirty="0"/>
              <a:t>Current national and London regional guidance gives licence for local decisions to be made in relation to individual patient, procedural or local prevalence risk factors. Any organisational decision to increase the pre-procedure self-isolation period across an entire patient population should be flagged through the ICS IPC lead to inform regional risk assessment / action. </a:t>
            </a:r>
          </a:p>
          <a:p>
            <a:pPr marL="0" indent="0">
              <a:buNone/>
            </a:pPr>
            <a:endParaRPr lang="en-GB" sz="1600" dirty="0"/>
          </a:p>
          <a:p>
            <a:endParaRPr lang="en-GB" sz="1600" dirty="0"/>
          </a:p>
        </p:txBody>
      </p:sp>
      <p:sp>
        <p:nvSpPr>
          <p:cNvPr id="3" name="Slide Number Placeholder 2">
            <a:extLst>
              <a:ext uri="{FF2B5EF4-FFF2-40B4-BE49-F238E27FC236}">
                <a16:creationId xmlns:a16="http://schemas.microsoft.com/office/drawing/2014/main" id="{99671F35-D7D2-E34D-AB43-D6C6DF76731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9C2C93-8A67-704F-8FBC-36DFE8448A7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3989534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1402</Words>
  <Application>Microsoft Office PowerPoint</Application>
  <PresentationFormat>Widescreen</PresentationFormat>
  <Paragraphs>85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Symbol</vt:lpstr>
      <vt:lpstr>1_Office Theme</vt:lpstr>
      <vt:lpstr>Pan London COVID-19 Recovery Pre-Procedure Guidance for Patients</vt:lpstr>
      <vt:lpstr>Stay Alert to Stay Safe Guidance All patients scheduled for elective procedures are advised to follow the national Stay Alert to Stay Safe guidance for 14 days prior to planned care</vt:lpstr>
      <vt:lpstr> Pre Procedure Self Isolation Guidance  Depending upon a balance of risks approach (see slide 4), patients may be advised to follow pre-procedure self-isolation guidance for 14 days prior to the procedure OR as a minimum from the time of their pre-admission swab  </vt:lpstr>
      <vt:lpstr>PowerPoint Presentation</vt:lpstr>
      <vt:lpstr>COVID-19 Prevalence Data Triggers for Increasing Recommended Period of Pre-Procedure Self-Isolation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Pre-Procedure Guidance for Patients</dc:title>
  <dc:creator>KINGSLAND, Sally (NHS ENGLAND &amp; NHS IMPROVEMENT - X24)</dc:creator>
  <cp:lastModifiedBy>Dawn Hodgkins</cp:lastModifiedBy>
  <cp:revision>37</cp:revision>
  <dcterms:created xsi:type="dcterms:W3CDTF">2020-10-20T22:36:02Z</dcterms:created>
  <dcterms:modified xsi:type="dcterms:W3CDTF">2020-10-26T09:33:38Z</dcterms:modified>
</cp:coreProperties>
</file>